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notesMasterIdLst>
    <p:notesMasterId r:id="rId12"/>
  </p:notesMasterIdLst>
  <p:sldIdLst>
    <p:sldId id="261" r:id="rId3"/>
    <p:sldId id="263" r:id="rId4"/>
    <p:sldId id="266" r:id="rId5"/>
    <p:sldId id="267" r:id="rId6"/>
    <p:sldId id="272" r:id="rId7"/>
    <p:sldId id="256" r:id="rId8"/>
    <p:sldId id="268" r:id="rId9"/>
    <p:sldId id="270" r:id="rId10"/>
    <p:sldId id="271" r:id="rId11"/>
  </p:sldIdLst>
  <p:sldSz cx="9144000" cy="6858000" type="screen4x3"/>
  <p:notesSz cx="6858000" cy="9144000"/>
  <p:embeddedFontLst>
    <p:embeddedFont>
      <p:font typeface="Candara" panose="020E0502030303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Bloody" pitchFamily="2" charset="0"/>
      <p:regular r:id="rId21"/>
    </p:embeddedFont>
    <p:embeddedFont>
      <p:font typeface="Berlin Sans FB Demi" panose="020E0802020502020306" pitchFamily="34"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1" autoAdjust="0"/>
  </p:normalViewPr>
  <p:slideViewPr>
    <p:cSldViewPr>
      <p:cViewPr varScale="1">
        <p:scale>
          <a:sx n="66" d="100"/>
          <a:sy n="66" d="100"/>
        </p:scale>
        <p:origin x="-14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AAE68-EDF5-43D6-82FF-AB5466112851}" type="datetimeFigureOut">
              <a:rPr lang="en-US" smtClean="0"/>
              <a:t>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AC177-ADD1-49FA-9AF5-A2A564C1F9D3}" type="slidenum">
              <a:rPr lang="en-US" smtClean="0"/>
              <a:t>‹#›</a:t>
            </a:fld>
            <a:endParaRPr lang="en-US"/>
          </a:p>
        </p:txBody>
      </p:sp>
    </p:spTree>
    <p:extLst>
      <p:ext uri="{BB962C8B-B14F-4D97-AF65-F5344CB8AC3E}">
        <p14:creationId xmlns:p14="http://schemas.microsoft.com/office/powerpoint/2010/main" val="50189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AB52D-9754-4F4C-92B4-1C53396E48F3}" type="slidenum">
              <a:rPr lang="en-US" smtClean="0"/>
              <a:t>2</a:t>
            </a:fld>
            <a:endParaRPr lang="en-US"/>
          </a:p>
        </p:txBody>
      </p:sp>
    </p:spTree>
    <p:extLst>
      <p:ext uri="{BB962C8B-B14F-4D97-AF65-F5344CB8AC3E}">
        <p14:creationId xmlns:p14="http://schemas.microsoft.com/office/powerpoint/2010/main" val="240026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7AB52D-9754-4F4C-92B4-1C53396E48F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0026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AC177-ADD1-49FA-9AF5-A2A564C1F9D3}" type="slidenum">
              <a:rPr lang="en-US" smtClean="0"/>
              <a:t>4</a:t>
            </a:fld>
            <a:endParaRPr lang="en-US"/>
          </a:p>
        </p:txBody>
      </p:sp>
    </p:spTree>
    <p:extLst>
      <p:ext uri="{BB962C8B-B14F-4D97-AF65-F5344CB8AC3E}">
        <p14:creationId xmlns:p14="http://schemas.microsoft.com/office/powerpoint/2010/main" val="345992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AC177-ADD1-49FA-9AF5-A2A564C1F9D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5992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AC177-ADD1-49FA-9AF5-A2A564C1F9D3}" type="slidenum">
              <a:rPr lang="en-US" smtClean="0"/>
              <a:t>6</a:t>
            </a:fld>
            <a:endParaRPr lang="en-US"/>
          </a:p>
        </p:txBody>
      </p:sp>
    </p:spTree>
    <p:extLst>
      <p:ext uri="{BB962C8B-B14F-4D97-AF65-F5344CB8AC3E}">
        <p14:creationId xmlns:p14="http://schemas.microsoft.com/office/powerpoint/2010/main" val="147493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7AB52D-9754-4F4C-92B4-1C53396E48F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0026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2101E8-C6EC-4C47-897C-7116734690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73368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C1AE6F-2E0F-4C32-8CBA-4469E19709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372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588010-8051-4B25-A2C9-62111FFD3A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9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1D1C84-A401-44C0-A5A1-B24D1EFDFE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24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AE0A98-3DBF-4352-A5F1-613A95C455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183576-D093-4696-89C9-3E6D133B1A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131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E15DC3-B0A7-45F9-999C-005E618A74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232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0E64EB4-07F4-4587-B17D-4EFAB43D4E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14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686FF6D-6BEF-4580-A8A2-5285361F9C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5916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08422C2-20A0-4543-ADB4-43F8358F62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036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1CA1DED-4D45-4221-9D3D-A93859D475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17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B27830-3436-45A7-9683-1E56527A3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210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017393-56D6-4C6D-89C2-9DEFDA69EA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188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BF4A4C-77F1-4CC7-A5C5-BDC07A6183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164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10B3F2-460C-476A-A089-20488F0282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98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F45F8F-C675-4951-9134-73B5093B17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287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E7F293-CB90-4125-ADAB-D615CE1639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7349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6DDD3F2-DDCA-470A-8802-C8E7B3DDA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3346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C36E320-C6EA-4EEF-BE3E-D5B212207C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128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93D5E4B-4C6A-4957-98AE-1A5E83C41F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378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2812E0-9018-4C64-AE6F-F7CDB0CEBB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22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57D758-CA4D-4CC6-906C-B30FD751D0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157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3006E818-2E73-40CA-8F55-9543E47D031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1154" name="Picture 130" descr="paid in full_t_nt"/>
          <p:cNvPicPr>
            <a:picLocks noChangeAspect="1" noChangeArrowheads="1"/>
          </p:cNvPicPr>
          <p:nvPr userDrawn="1"/>
        </p:nvPicPr>
        <p:blipFill>
          <a:blip r:embed="rId13">
            <a:extLst>
              <a:ext uri="{BEBA8EAE-BF5A-486C-A8C5-ECC9F3942E4B}">
                <a14:imgProps xmlns:a14="http://schemas.microsoft.com/office/drawing/2010/main">
                  <a14:imgLayer r:embed="rId1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939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5D5A0EB-E2C0-48CB-AD48-9440DEE1351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pic>
        <p:nvPicPr>
          <p:cNvPr id="4251" name="Picture 155" descr="power in the blood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06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2209800" y="0"/>
            <a:ext cx="6934200" cy="520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4"/>
          <p:cNvSpPr txBox="1">
            <a:spLocks/>
          </p:cNvSpPr>
          <p:nvPr/>
        </p:nvSpPr>
        <p:spPr>
          <a:xfrm>
            <a:off x="2247007" y="3352800"/>
            <a:ext cx="6859786" cy="1066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3600" kern="0" spc="300" dirty="0" smtClean="0">
                <a:solidFill>
                  <a:srgbClr val="CC3300"/>
                </a:solidFill>
                <a:effectLst>
                  <a:outerShdw blurRad="38100" dist="38100" dir="2700000" algn="tl">
                    <a:srgbClr val="000000">
                      <a:alpha val="43137"/>
                    </a:srgbClr>
                  </a:outerShdw>
                </a:effectLst>
                <a:latin typeface="Bloody" pitchFamily="2" charset="0"/>
              </a:rPr>
              <a:t>(53:9-11)</a:t>
            </a:r>
            <a:endParaRPr lang="en-US" kern="0" spc="300" dirty="0">
              <a:solidFill>
                <a:srgbClr val="CC3300"/>
              </a:solidFill>
              <a:effectLst>
                <a:outerShdw blurRad="38100" dist="38100" dir="2700000" algn="tl">
                  <a:srgbClr val="000000">
                    <a:alpha val="43137"/>
                  </a:srgbClr>
                </a:outerShdw>
              </a:effectLst>
              <a:latin typeface="Bloody" pitchFamily="2" charset="0"/>
            </a:endParaRPr>
          </a:p>
        </p:txBody>
      </p:sp>
    </p:spTree>
    <p:extLst>
      <p:ext uri="{BB962C8B-B14F-4D97-AF65-F5344CB8AC3E}">
        <p14:creationId xmlns:p14="http://schemas.microsoft.com/office/powerpoint/2010/main" val="2884473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Steven\AppData\Local\Microsoft\Windows\Temporary Internet Files\Content.IE5\87A4QYQI\old_paper_scroll_background_by_anneRackham[1].jpg"/>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1834816" y="-451184"/>
            <a:ext cx="5486400" cy="913196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0"/>
            <a:ext cx="6400800" cy="1858962"/>
          </a:xfrm>
        </p:spPr>
        <p:txBody>
          <a:bodyPr>
            <a:prstTxWarp prst="textPlain">
              <a:avLst/>
            </a:prstTxWarp>
            <a:normAutofit/>
            <a:scene3d>
              <a:camera prst="perspectiveRelaxedModerately"/>
              <a:lightRig rig="threePt" dir="t"/>
            </a:scene3d>
            <a:sp3d extrusionH="57150">
              <a:bevelT w="38100" h="38100"/>
            </a:sp3d>
          </a:bodyPr>
          <a:lstStyle/>
          <a:p>
            <a:r>
              <a:rPr lang="en-US" sz="4000" dirty="0" smtClean="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rPr>
              <a:t>“BECAUSE”</a:t>
            </a:r>
            <a:endParaRPr lang="en-US" sz="4000" dirty="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endParaRPr>
          </a:p>
        </p:txBody>
      </p:sp>
      <p:sp>
        <p:nvSpPr>
          <p:cNvPr id="4" name="TextBox 3"/>
          <p:cNvSpPr txBox="1"/>
          <p:nvPr/>
        </p:nvSpPr>
        <p:spPr>
          <a:xfrm>
            <a:off x="5324294" y="6334780"/>
            <a:ext cx="2448106"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none" rtlCol="0">
            <a:spAutoFit/>
          </a:bodyPr>
          <a:lstStyle/>
          <a:p>
            <a:pPr algn="r"/>
            <a:r>
              <a:rPr lang="en-US" sz="2800" b="1" spc="3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Isaiah 53:9</a:t>
            </a:r>
            <a:endParaRPr lang="en-US" sz="28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1371600" y="2743200"/>
            <a:ext cx="3657600" cy="533400"/>
          </a:xfrm>
          <a:prstGeom prst="rect">
            <a:avLst/>
          </a:prstGeom>
          <a:solidFill>
            <a:srgbClr val="FFFF00"/>
          </a:solidFill>
          <a:ln>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3962400"/>
            <a:ext cx="1905000" cy="533400"/>
          </a:xfrm>
          <a:prstGeom prst="rect">
            <a:avLst/>
          </a:prstGeom>
          <a:solidFill>
            <a:srgbClr val="FFFF00"/>
          </a:solidFill>
          <a:ln>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2057400"/>
            <a:ext cx="6400800" cy="4068763"/>
          </a:xfrm>
        </p:spPr>
        <p:txBody>
          <a:bodyPr>
            <a:normAutofit/>
          </a:bodyPr>
          <a:lstStyle/>
          <a:p>
            <a:pPr marL="0" indent="0">
              <a:buNone/>
            </a:pPr>
            <a:r>
              <a:rPr lang="en-US" sz="4000" dirty="0">
                <a:effectLst>
                  <a:outerShdw blurRad="38100" dist="38100" dir="2700000" algn="tl">
                    <a:srgbClr val="000000">
                      <a:alpha val="43137"/>
                    </a:srgbClr>
                  </a:outerShdw>
                </a:effectLst>
                <a:latin typeface="Candara" panose="020E0502030303020204" pitchFamily="34" charset="0"/>
              </a:rPr>
              <a:t>“And they made His grave with the wicked—But with the rich at His death, Because He had done no violence, Nor was any deceit in His mouth</a:t>
            </a:r>
            <a:r>
              <a:rPr lang="en-US" sz="4000" dirty="0" smtClean="0">
                <a:effectLst>
                  <a:outerShdw blurRad="38100" dist="38100" dir="2700000" algn="tl">
                    <a:srgbClr val="000000">
                      <a:alpha val="43137"/>
                    </a:srgbClr>
                  </a:outerShdw>
                </a:effectLst>
                <a:latin typeface="Candara" panose="020E0502030303020204" pitchFamily="34" charset="0"/>
              </a:rPr>
              <a:t>.”</a:t>
            </a:r>
            <a:endParaRPr lang="en-US" sz="4000" dirty="0">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15119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Steven\AppData\Local\Microsoft\Windows\Temporary Internet Files\Content.IE5\87A4QYQI\old_paper_scroll_background_by_anneRackham[1].jpg"/>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1834816" y="-451184"/>
            <a:ext cx="5486400" cy="913196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0"/>
            <a:ext cx="6400800" cy="1858962"/>
          </a:xfrm>
        </p:spPr>
        <p:txBody>
          <a:bodyPr>
            <a:prstTxWarp prst="textPlain">
              <a:avLst/>
            </a:prstTxWarp>
            <a:normAutofit/>
            <a:scene3d>
              <a:camera prst="perspectiveRelaxedModerately"/>
              <a:lightRig rig="threePt" dir="t"/>
            </a:scene3d>
            <a:sp3d extrusionH="57150">
              <a:bevelT w="38100" h="38100"/>
            </a:sp3d>
          </a:bodyPr>
          <a:lstStyle/>
          <a:p>
            <a:r>
              <a:rPr lang="en-US" sz="4000" dirty="0" smtClean="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rPr>
              <a:t>“OFFERING”</a:t>
            </a:r>
            <a:endParaRPr lang="en-US" sz="4000" dirty="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endParaRPr>
          </a:p>
        </p:txBody>
      </p:sp>
      <p:sp>
        <p:nvSpPr>
          <p:cNvPr id="4" name="TextBox 3"/>
          <p:cNvSpPr txBox="1"/>
          <p:nvPr/>
        </p:nvSpPr>
        <p:spPr>
          <a:xfrm>
            <a:off x="5085447" y="6334780"/>
            <a:ext cx="2686953"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none" rtlCol="0">
            <a:spAutoFit/>
          </a:bodyPr>
          <a:lstStyle/>
          <a:p>
            <a:pPr algn="r"/>
            <a:r>
              <a:rPr lang="en-US" sz="2800" b="1" spc="30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Isaiah 53:10</a:t>
            </a:r>
            <a:endParaRPr lang="en-US" sz="2800" b="1" spc="30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endParaRPr>
          </a:p>
        </p:txBody>
      </p:sp>
      <p:sp>
        <p:nvSpPr>
          <p:cNvPr id="6" name="Rectangle 5"/>
          <p:cNvSpPr/>
          <p:nvPr/>
        </p:nvSpPr>
        <p:spPr>
          <a:xfrm>
            <a:off x="1600200" y="2133600"/>
            <a:ext cx="4572000" cy="533400"/>
          </a:xfrm>
          <a:prstGeom prst="rect">
            <a:avLst/>
          </a:prstGeom>
          <a:solidFill>
            <a:srgbClr val="FFFF00"/>
          </a:solidFill>
          <a:ln>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5029200"/>
            <a:ext cx="5562600" cy="1066800"/>
          </a:xfrm>
          <a:prstGeom prst="rect">
            <a:avLst/>
          </a:prstGeom>
          <a:solidFill>
            <a:srgbClr val="FFFF00"/>
          </a:solidFill>
          <a:ln>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3276600"/>
            <a:ext cx="1219200" cy="533400"/>
          </a:xfrm>
          <a:prstGeom prst="rect">
            <a:avLst/>
          </a:prstGeom>
          <a:solidFill>
            <a:srgbClr val="FFFF00"/>
          </a:solidFill>
          <a:ln>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2057400"/>
            <a:ext cx="6400800" cy="4068763"/>
          </a:xfrm>
        </p:spPr>
        <p:txBody>
          <a:bodyPr>
            <a:noAutofit/>
          </a:bodyPr>
          <a:lstStyle/>
          <a:p>
            <a:pPr marL="0" indent="0">
              <a:buNone/>
            </a:pPr>
            <a:r>
              <a:rPr lang="en-US" sz="3800" spc="-150" dirty="0">
                <a:effectLst>
                  <a:outerShdw blurRad="38100" dist="38100" dir="2700000" algn="tl">
                    <a:srgbClr val="000000">
                      <a:alpha val="43137"/>
                    </a:srgbClr>
                  </a:outerShdw>
                </a:effectLst>
                <a:latin typeface="Candara" panose="020E0502030303020204" pitchFamily="34" charset="0"/>
              </a:rPr>
              <a:t>“Yet it pleased the LORD to bruise Him; He has put Him to grief. When You make His soul an offering for sin, He shall see His seed, He shall prolong His days, And the pleasure of the LORD shall prosper in His </a:t>
            </a:r>
            <a:r>
              <a:rPr lang="en-US" sz="3800" spc="-150" dirty="0" smtClean="0">
                <a:effectLst>
                  <a:outerShdw blurRad="38100" dist="38100" dir="2700000" algn="tl">
                    <a:srgbClr val="000000">
                      <a:alpha val="43137"/>
                    </a:srgbClr>
                  </a:outerShdw>
                </a:effectLst>
                <a:latin typeface="Candara" panose="020E0502030303020204" pitchFamily="34" charset="0"/>
              </a:rPr>
              <a:t>hand.”</a:t>
            </a:r>
            <a:endParaRPr lang="en-US" sz="3800" spc="-150" dirty="0">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486052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“Pleased The Lord”</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endParaRPr>
          </a:p>
        </p:txBody>
      </p:sp>
      <p:sp>
        <p:nvSpPr>
          <p:cNvPr id="4" name="Content Placeholder 3"/>
          <p:cNvSpPr>
            <a:spLocks noGrp="1"/>
          </p:cNvSpPr>
          <p:nvPr>
            <p:ph idx="1"/>
          </p:nvPr>
        </p:nvSpPr>
        <p:spPr>
          <a:xfrm>
            <a:off x="457200" y="1600201"/>
            <a:ext cx="7848600" cy="3200400"/>
          </a:xfrm>
        </p:spPr>
        <p:txBody>
          <a:bodyPr>
            <a:normAutofit fontScale="92500" lnSpcReduction="20000"/>
          </a:bodyPr>
          <a:lstStyle/>
          <a:p>
            <a:r>
              <a:rPr lang="en-US" sz="4000" b="1" dirty="0" smtClean="0">
                <a:effectLst>
                  <a:outerShdw blurRad="38100" dist="38100" dir="2700000" algn="tl">
                    <a:srgbClr val="000000">
                      <a:alpha val="43137"/>
                    </a:srgbClr>
                  </a:outerShdw>
                </a:effectLst>
                <a:latin typeface="Candara" panose="020E0502030303020204" pitchFamily="34" charset="0"/>
              </a:rPr>
              <a:t>The “wrath of God” is not mentioned </a:t>
            </a:r>
            <a:r>
              <a:rPr lang="en-US" sz="4000" b="1" dirty="0" smtClean="0">
                <a:effectLst>
                  <a:outerShdw blurRad="38100" dist="38100" dir="2700000" algn="tl">
                    <a:srgbClr val="000000">
                      <a:alpha val="43137"/>
                    </a:srgbClr>
                  </a:outerShdw>
                </a:effectLst>
                <a:latin typeface="Candara" panose="020E0502030303020204" pitchFamily="34" charset="0"/>
              </a:rPr>
              <a:t>here, but </a:t>
            </a:r>
            <a:r>
              <a:rPr lang="en-US" sz="4000" b="1" dirty="0" smtClean="0">
                <a:effectLst>
                  <a:outerShdw blurRad="38100" dist="38100" dir="2700000" algn="tl">
                    <a:srgbClr val="000000">
                      <a:alpha val="43137"/>
                    </a:srgbClr>
                  </a:outerShdw>
                </a:effectLst>
                <a:latin typeface="Candara" panose="020E0502030303020204" pitchFamily="34" charset="0"/>
              </a:rPr>
              <a:t>rather “the pleasure of the Lord” shall prosper in His hand</a:t>
            </a:r>
          </a:p>
          <a:p>
            <a:r>
              <a:rPr lang="en-US" sz="4000" b="1" dirty="0" smtClean="0">
                <a:effectLst>
                  <a:outerShdw blurRad="38100" dist="38100" dir="2700000" algn="tl">
                    <a:srgbClr val="000000">
                      <a:alpha val="43137"/>
                    </a:srgbClr>
                  </a:outerShdw>
                </a:effectLst>
                <a:latin typeface="Candara" panose="020E0502030303020204" pitchFamily="34" charset="0"/>
              </a:rPr>
              <a:t>Correct sacrifices please the Lord (Lev. 1:9; contrast, Gen. 4:4, 5)</a:t>
            </a:r>
          </a:p>
        </p:txBody>
      </p:sp>
    </p:spTree>
    <p:extLst>
      <p:ext uri="{BB962C8B-B14F-4D97-AF65-F5344CB8AC3E}">
        <p14:creationId xmlns:p14="http://schemas.microsoft.com/office/powerpoint/2010/main" val="2477105109"/>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6000" b="1" spc="50" dirty="0" smtClean="0">
                <a:ln w="12700" cmpd="sng">
                  <a:solidFill>
                    <a:schemeClr val="tx1"/>
                  </a:solidFill>
                  <a:prstDash val="solid"/>
                </a:ln>
                <a:solidFill>
                  <a:schemeClr val="accent2"/>
                </a:solidFill>
                <a:effectLst>
                  <a:glow rad="53100">
                    <a:schemeClr val="accent6">
                      <a:satMod val="180000"/>
                      <a:alpha val="30000"/>
                    </a:schemeClr>
                  </a:glow>
                </a:effectLst>
                <a:latin typeface="Berlin Sans FB Demi" panose="020E0802020502020306" pitchFamily="34" charset="0"/>
              </a:rPr>
              <a:t>What</a:t>
            </a:r>
            <a:r>
              <a:rPr lang="en-US" sz="6000" b="1" spc="50" dirty="0" smtClean="0">
                <a:ln w="12700" cmpd="sng">
                  <a:solidFill>
                    <a:schemeClr val="tx1"/>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 </a:t>
            </a: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Pleased </a:t>
            </a:r>
            <a:r>
              <a:rPr lang="en-US" sz="6000" b="1" spc="50" dirty="0" smtClean="0">
                <a:ln w="12700" cmpd="sng">
                  <a:solidFill>
                    <a:schemeClr val="tx1"/>
                  </a:solidFill>
                  <a:prstDash val="solid"/>
                </a:ln>
                <a:solidFill>
                  <a:schemeClr val="accent2"/>
                </a:solidFill>
                <a:effectLst>
                  <a:glow rad="53100">
                    <a:schemeClr val="accent6">
                      <a:satMod val="180000"/>
                      <a:alpha val="30000"/>
                    </a:schemeClr>
                  </a:glow>
                </a:effectLst>
                <a:latin typeface="Berlin Sans FB Demi" panose="020E0802020502020306" pitchFamily="34" charset="0"/>
              </a:rPr>
              <a:t>The Lord?</a:t>
            </a:r>
            <a:endParaRPr lang="en-US" sz="6000" b="1" spc="50" dirty="0">
              <a:ln w="12700" cmpd="sng">
                <a:solidFill>
                  <a:schemeClr val="tx1"/>
                </a:solidFill>
                <a:prstDash val="solid"/>
              </a:ln>
              <a:solidFill>
                <a:schemeClr val="accent2"/>
              </a:solidFill>
              <a:effectLst>
                <a:glow rad="53100">
                  <a:schemeClr val="accent6">
                    <a:satMod val="180000"/>
                    <a:alpha val="30000"/>
                  </a:schemeClr>
                </a:glow>
              </a:effectLst>
              <a:latin typeface="Berlin Sans FB Demi" panose="020E0802020502020306" pitchFamily="34" charset="0"/>
            </a:endParaRPr>
          </a:p>
        </p:txBody>
      </p:sp>
      <p:sp>
        <p:nvSpPr>
          <p:cNvPr id="4" name="Content Placeholder 3"/>
          <p:cNvSpPr>
            <a:spLocks noGrp="1"/>
          </p:cNvSpPr>
          <p:nvPr>
            <p:ph idx="1"/>
          </p:nvPr>
        </p:nvSpPr>
        <p:spPr/>
        <p:txBody>
          <a:bodyPr>
            <a:noAutofit/>
          </a:bodyPr>
          <a:lstStyle/>
          <a:p>
            <a:pPr>
              <a:buFont typeface="Wingdings" panose="05000000000000000000" pitchFamily="2" charset="2"/>
              <a:buChar char=""/>
            </a:pPr>
            <a:r>
              <a:rPr lang="en-US" sz="3600" b="1" dirty="0" smtClean="0">
                <a:effectLst>
                  <a:outerShdw blurRad="38100" dist="38100" dir="2700000" algn="tl">
                    <a:srgbClr val="000000">
                      <a:alpha val="43137"/>
                    </a:srgbClr>
                  </a:outerShdw>
                </a:effectLst>
                <a:latin typeface="Candara" panose="020E0502030303020204" pitchFamily="34" charset="0"/>
              </a:rPr>
              <a:t>Jesus bruised as an offering for our sin</a:t>
            </a:r>
          </a:p>
          <a:p>
            <a:pPr lvl="1"/>
            <a:r>
              <a:rPr lang="en-US" sz="3000" b="1" dirty="0" smtClean="0">
                <a:effectLst>
                  <a:outerShdw blurRad="38100" dist="38100" dir="2700000" algn="tl">
                    <a:srgbClr val="000000">
                      <a:alpha val="43137"/>
                    </a:srgbClr>
                  </a:outerShdw>
                </a:effectLst>
                <a:latin typeface="Candara" panose="020E0502030303020204" pitchFamily="34" charset="0"/>
              </a:rPr>
              <a:t>Isaiah 53:10</a:t>
            </a:r>
          </a:p>
          <a:p>
            <a:pPr>
              <a:buFont typeface="Wingdings" panose="05000000000000000000" pitchFamily="2" charset="2"/>
              <a:buChar char=""/>
            </a:pPr>
            <a:r>
              <a:rPr lang="en-US" sz="3600" b="1" dirty="0" smtClean="0">
                <a:effectLst>
                  <a:outerShdw blurRad="38100" dist="38100" dir="2700000" algn="tl">
                    <a:srgbClr val="000000">
                      <a:alpha val="43137"/>
                    </a:srgbClr>
                  </a:outerShdw>
                </a:effectLst>
                <a:latin typeface="Candara" panose="020E0502030303020204" pitchFamily="34" charset="0"/>
              </a:rPr>
              <a:t>Suffering wrongfully for what is right</a:t>
            </a:r>
          </a:p>
          <a:p>
            <a:pPr lvl="1"/>
            <a:r>
              <a:rPr lang="en-US" sz="3000" b="1" dirty="0" smtClean="0">
                <a:effectLst>
                  <a:outerShdw blurRad="38100" dist="38100" dir="2700000" algn="tl">
                    <a:srgbClr val="000000">
                      <a:alpha val="43137"/>
                    </a:srgbClr>
                  </a:outerShdw>
                </a:effectLst>
                <a:latin typeface="Candara" panose="020E0502030303020204" pitchFamily="34" charset="0"/>
              </a:rPr>
              <a:t>1 Peter 2:19-21</a:t>
            </a:r>
          </a:p>
          <a:p>
            <a:pPr>
              <a:buFont typeface="Wingdings" panose="05000000000000000000" pitchFamily="2" charset="2"/>
              <a:buChar char=""/>
            </a:pPr>
            <a:r>
              <a:rPr lang="en-US" sz="3600" b="1" dirty="0" smtClean="0">
                <a:effectLst>
                  <a:outerShdw blurRad="38100" dist="38100" dir="2700000" algn="tl">
                    <a:srgbClr val="000000">
                      <a:alpha val="43137"/>
                    </a:srgbClr>
                  </a:outerShdw>
                </a:effectLst>
                <a:latin typeface="Candara" panose="020E0502030303020204" pitchFamily="34" charset="0"/>
              </a:rPr>
              <a:t>Jesus Christ’s ministry/death </a:t>
            </a:r>
            <a:endParaRPr lang="en-US" sz="3600" b="1" dirty="0">
              <a:effectLst>
                <a:outerShdw blurRad="38100" dist="38100" dir="2700000" algn="tl">
                  <a:srgbClr val="000000">
                    <a:alpha val="43137"/>
                  </a:srgbClr>
                </a:outerShdw>
              </a:effectLst>
              <a:latin typeface="Candara" panose="020E0502030303020204" pitchFamily="34" charset="0"/>
            </a:endParaRPr>
          </a:p>
          <a:p>
            <a:pPr lvl="1"/>
            <a:r>
              <a:rPr lang="en-US" sz="3000" b="1" dirty="0" smtClean="0">
                <a:effectLst>
                  <a:outerShdw blurRad="38100" dist="38100" dir="2700000" algn="tl">
                    <a:srgbClr val="000000">
                      <a:alpha val="43137"/>
                    </a:srgbClr>
                  </a:outerShdw>
                </a:effectLst>
                <a:latin typeface="Candara" panose="020E0502030303020204" pitchFamily="34" charset="0"/>
              </a:rPr>
              <a:t>Matthew 3:17; 17:5; Ephesians 5:2; </a:t>
            </a:r>
            <a:br>
              <a:rPr lang="en-US" sz="3000" b="1" dirty="0" smtClean="0">
                <a:effectLst>
                  <a:outerShdw blurRad="38100" dist="38100" dir="2700000" algn="tl">
                    <a:srgbClr val="000000">
                      <a:alpha val="43137"/>
                    </a:srgbClr>
                  </a:outerShdw>
                </a:effectLst>
                <a:latin typeface="Candara" panose="020E0502030303020204" pitchFamily="34" charset="0"/>
              </a:rPr>
            </a:br>
            <a:r>
              <a:rPr lang="en-US" sz="3000" b="1" dirty="0" smtClean="0">
                <a:effectLst>
                  <a:outerShdw blurRad="38100" dist="38100" dir="2700000" algn="tl">
                    <a:srgbClr val="000000">
                      <a:alpha val="43137"/>
                    </a:srgbClr>
                  </a:outerShdw>
                </a:effectLst>
                <a:latin typeface="Candara" panose="020E0502030303020204" pitchFamily="34" charset="0"/>
              </a:rPr>
              <a:t>John 8:29; Hebrews 1:8, 9</a:t>
            </a:r>
          </a:p>
        </p:txBody>
      </p:sp>
    </p:spTree>
    <p:extLst>
      <p:ext uri="{BB962C8B-B14F-4D97-AF65-F5344CB8AC3E}">
        <p14:creationId xmlns:p14="http://schemas.microsoft.com/office/powerpoint/2010/main" val="917875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8000" b="1" spc="30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rPr>
              <a:t>Spiritual Death?</a:t>
            </a:r>
            <a:endParaRPr lang="en-US" sz="8000" b="1" spc="30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anose="020E0802020502020306" pitchFamily="34" charset="0"/>
            </a:endParaRPr>
          </a:p>
        </p:txBody>
      </p:sp>
      <p:sp>
        <p:nvSpPr>
          <p:cNvPr id="3" name="Content Placeholder 2"/>
          <p:cNvSpPr>
            <a:spLocks noGrp="1"/>
          </p:cNvSpPr>
          <p:nvPr>
            <p:ph idx="1"/>
          </p:nvPr>
        </p:nvSpPr>
        <p:spPr>
          <a:xfrm>
            <a:off x="381000" y="1600201"/>
            <a:ext cx="8686800" cy="1904999"/>
          </a:xfrm>
        </p:spPr>
        <p:txBody>
          <a:bodyPr>
            <a:normAutofit/>
          </a:bodyPr>
          <a:lstStyle/>
          <a:p>
            <a:pPr>
              <a:buFont typeface="Wingdings" panose="05000000000000000000" pitchFamily="2" charset="2"/>
              <a:buChar char="§"/>
            </a:pPr>
            <a:r>
              <a:rPr lang="en-US" sz="4000" dirty="0">
                <a:solidFill>
                  <a:schemeClr val="accent3"/>
                </a:solidFill>
              </a:rPr>
              <a:t>S</a:t>
            </a:r>
            <a:r>
              <a:rPr lang="en-US" sz="4000" dirty="0" smtClean="0">
                <a:solidFill>
                  <a:schemeClr val="accent3"/>
                </a:solidFill>
              </a:rPr>
              <a:t>oul was an offering for sin (53:10)</a:t>
            </a:r>
          </a:p>
          <a:p>
            <a:pPr>
              <a:buFont typeface="Wingdings" panose="05000000000000000000" pitchFamily="2" charset="2"/>
              <a:buChar char="§"/>
            </a:pPr>
            <a:r>
              <a:rPr lang="en-US" sz="4000" dirty="0">
                <a:solidFill>
                  <a:schemeClr val="accent3"/>
                </a:solidFill>
              </a:rPr>
              <a:t>P</a:t>
            </a:r>
            <a:r>
              <a:rPr lang="en-US" sz="4000" dirty="0" smtClean="0">
                <a:solidFill>
                  <a:schemeClr val="accent3"/>
                </a:solidFill>
              </a:rPr>
              <a:t>oured </a:t>
            </a:r>
            <a:r>
              <a:rPr lang="en-US" sz="4000" dirty="0">
                <a:solidFill>
                  <a:schemeClr val="accent3"/>
                </a:solidFill>
              </a:rPr>
              <a:t>out </a:t>
            </a:r>
            <a:r>
              <a:rPr lang="en-US" sz="4000" dirty="0" smtClean="0">
                <a:solidFill>
                  <a:schemeClr val="accent3"/>
                </a:solidFill>
              </a:rPr>
              <a:t>unto </a:t>
            </a:r>
            <a:r>
              <a:rPr lang="en-US" sz="4000" dirty="0">
                <a:solidFill>
                  <a:schemeClr val="accent3"/>
                </a:solidFill>
              </a:rPr>
              <a:t>death </a:t>
            </a:r>
            <a:r>
              <a:rPr lang="en-US" sz="4000" dirty="0" smtClean="0">
                <a:solidFill>
                  <a:schemeClr val="accent3"/>
                </a:solidFill>
              </a:rPr>
              <a:t>(53:12)</a:t>
            </a:r>
            <a:endParaRPr lang="en-US" sz="4000" dirty="0">
              <a:solidFill>
                <a:schemeClr val="accent3"/>
              </a:solidFill>
            </a:endParaRPr>
          </a:p>
        </p:txBody>
      </p:sp>
      <p:sp>
        <p:nvSpPr>
          <p:cNvPr id="2" name="TextBox 1"/>
          <p:cNvSpPr txBox="1"/>
          <p:nvPr/>
        </p:nvSpPr>
        <p:spPr>
          <a:xfrm>
            <a:off x="533400" y="3305413"/>
            <a:ext cx="5105400" cy="3323987"/>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000" b="1" dirty="0" smtClean="0">
                <a:solidFill>
                  <a:schemeClr val="accent3"/>
                </a:solidFill>
              </a:rPr>
              <a:t>Meaning</a:t>
            </a:r>
            <a:r>
              <a:rPr lang="en-US" sz="3000" dirty="0" smtClean="0">
                <a:solidFill>
                  <a:schemeClr val="accent3"/>
                </a:solidFill>
              </a:rPr>
              <a:t>: the giving of His life unto death (cf</a:t>
            </a:r>
            <a:r>
              <a:rPr lang="en-US" sz="3000" dirty="0">
                <a:solidFill>
                  <a:schemeClr val="accent3"/>
                </a:solidFill>
              </a:rPr>
              <a:t>. Gen. 35:18, Lk. </a:t>
            </a:r>
            <a:r>
              <a:rPr lang="en-US" sz="3000" dirty="0" smtClean="0">
                <a:solidFill>
                  <a:schemeClr val="accent3"/>
                </a:solidFill>
              </a:rPr>
              <a:t>23:46) </a:t>
            </a:r>
          </a:p>
          <a:p>
            <a:r>
              <a:rPr lang="en-US" sz="3000" b="1" dirty="0" smtClean="0">
                <a:solidFill>
                  <a:schemeClr val="accent3"/>
                </a:solidFill>
              </a:rPr>
              <a:t>Emphasis</a:t>
            </a:r>
            <a:r>
              <a:rPr lang="en-US" sz="3000" dirty="0" smtClean="0">
                <a:solidFill>
                  <a:schemeClr val="accent3"/>
                </a:solidFill>
              </a:rPr>
              <a:t>:  death of body not </a:t>
            </a:r>
            <a:r>
              <a:rPr lang="en-US" sz="3000" dirty="0">
                <a:solidFill>
                  <a:schemeClr val="accent3"/>
                </a:solidFill>
              </a:rPr>
              <a:t>spirit (Lk. 22:19; Jn. 6:51; Rom. 7:4; Eph. 2:15; Heb. 10:10; etc</a:t>
            </a:r>
            <a:r>
              <a:rPr lang="en-US" sz="3000" dirty="0" smtClean="0">
                <a:solidFill>
                  <a:schemeClr val="accent3"/>
                </a:solidFill>
              </a:rPr>
              <a:t>.)</a:t>
            </a:r>
            <a:endParaRPr lang="en-US" sz="3000" dirty="0">
              <a:solidFill>
                <a:schemeClr val="accent3"/>
              </a:solidFill>
            </a:endParaRPr>
          </a:p>
        </p:txBody>
      </p:sp>
    </p:spTree>
    <p:extLst>
      <p:ext uri="{BB962C8B-B14F-4D97-AF65-F5344CB8AC3E}">
        <p14:creationId xmlns:p14="http://schemas.microsoft.com/office/powerpoint/2010/main" val="18170266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Steven\AppData\Local\Microsoft\Windows\Temporary Internet Files\Content.IE5\87A4QYQI\old_paper_scroll_background_by_anneRackham[1].jpg"/>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1834816" y="-451184"/>
            <a:ext cx="5486400" cy="913196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0"/>
            <a:ext cx="6400800" cy="1858962"/>
          </a:xfrm>
        </p:spPr>
        <p:txBody>
          <a:bodyPr>
            <a:prstTxWarp prst="textPlain">
              <a:avLst/>
            </a:prstTxWarp>
            <a:normAutofit/>
            <a:scene3d>
              <a:camera prst="perspectiveRelaxedModerately"/>
              <a:lightRig rig="threePt" dir="t"/>
            </a:scene3d>
            <a:sp3d extrusionH="57150">
              <a:bevelT w="38100" h="38100"/>
            </a:sp3d>
          </a:bodyPr>
          <a:lstStyle/>
          <a:p>
            <a:r>
              <a:rPr lang="en-US" sz="4000" dirty="0" smtClean="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rPr>
              <a:t>“LABOR”</a:t>
            </a:r>
            <a:endParaRPr lang="en-US" sz="4000" dirty="0">
              <a:ln w="12700">
                <a:solidFill>
                  <a:schemeClr val="tx2">
                    <a:satMod val="155000"/>
                  </a:schemeClr>
                </a:solidFill>
                <a:prstDash val="solid"/>
              </a:ln>
              <a:solidFill>
                <a:schemeClr val="bg2">
                  <a:tint val="85000"/>
                  <a:satMod val="155000"/>
                </a:schemeClr>
              </a:solidFill>
              <a:effectLst>
                <a:glow rad="63500">
                  <a:srgbClr val="CC3300">
                    <a:alpha val="40000"/>
                  </a:srgbClr>
                </a:glow>
                <a:outerShdw blurRad="41275" dist="20320" dir="1800000" algn="tl" rotWithShape="0">
                  <a:srgbClr val="000000">
                    <a:alpha val="40000"/>
                  </a:srgbClr>
                </a:outerShdw>
              </a:effectLst>
              <a:latin typeface="Berlin Sans FB Demi" panose="020E0802020502020306" pitchFamily="34" charset="0"/>
            </a:endParaRPr>
          </a:p>
        </p:txBody>
      </p:sp>
      <p:sp>
        <p:nvSpPr>
          <p:cNvPr id="4" name="TextBox 3"/>
          <p:cNvSpPr txBox="1"/>
          <p:nvPr/>
        </p:nvSpPr>
        <p:spPr>
          <a:xfrm>
            <a:off x="5105260" y="6334780"/>
            <a:ext cx="2667140"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none" rtlCol="0">
            <a:spAutoFit/>
          </a:bodyPr>
          <a:lstStyle/>
          <a:p>
            <a:pPr algn="r"/>
            <a:r>
              <a:rPr lang="en-US" sz="2800" b="1" spc="300"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rPr>
              <a:t>Isaiah 53:11</a:t>
            </a:r>
            <a:endParaRPr lang="en-US" sz="2800" b="1" spc="30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endParaRPr>
          </a:p>
        </p:txBody>
      </p:sp>
      <p:sp>
        <p:nvSpPr>
          <p:cNvPr id="6" name="Rectangle 5"/>
          <p:cNvSpPr/>
          <p:nvPr/>
        </p:nvSpPr>
        <p:spPr>
          <a:xfrm>
            <a:off x="1449990" y="3581400"/>
            <a:ext cx="2537409" cy="533400"/>
          </a:xfrm>
          <a:prstGeom prst="rect">
            <a:avLst/>
          </a:prstGeom>
          <a:solidFill>
            <a:srgbClr val="FFFF00"/>
          </a:solidFill>
          <a:ln>
            <a:solidFill>
              <a:srgbClr val="C0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2057400"/>
            <a:ext cx="6400800" cy="4068763"/>
          </a:xfrm>
        </p:spPr>
        <p:txBody>
          <a:bodyPr>
            <a:noAutofit/>
          </a:bodyPr>
          <a:lstStyle/>
          <a:p>
            <a:pPr marL="0" indent="0">
              <a:buNone/>
            </a:pPr>
            <a:r>
              <a:rPr lang="en-US" sz="4400" spc="-150" dirty="0">
                <a:effectLst>
                  <a:outerShdw blurRad="38100" dist="38100" dir="2700000" algn="tl">
                    <a:srgbClr val="000000">
                      <a:alpha val="43137"/>
                    </a:srgbClr>
                  </a:outerShdw>
                </a:effectLst>
                <a:latin typeface="Candara" panose="020E0502030303020204" pitchFamily="34" charset="0"/>
              </a:rPr>
              <a:t>“He shall see the labor of His soul, and be satisfied. By His knowledge My righteous Servant shall justify many, For He shall bear their iniquities</a:t>
            </a:r>
            <a:r>
              <a:rPr lang="en-US" sz="4400" spc="-150" dirty="0" smtClean="0">
                <a:effectLst>
                  <a:outerShdw blurRad="38100" dist="38100" dir="2700000" algn="tl">
                    <a:srgbClr val="000000">
                      <a:alpha val="43137"/>
                    </a:srgbClr>
                  </a:outerShdw>
                </a:effectLst>
                <a:latin typeface="Candara" panose="020E0502030303020204" pitchFamily="34" charset="0"/>
              </a:rPr>
              <a:t>.”</a:t>
            </a:r>
            <a:endParaRPr lang="en-US" sz="4400" spc="-150" dirty="0">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214600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n w="12700">
                  <a:solidFill>
                    <a:schemeClr val="tx2">
                      <a:satMod val="155000"/>
                    </a:schemeClr>
                  </a:solidFill>
                  <a:prstDash val="solid"/>
                </a:ln>
                <a:solidFill>
                  <a:srgbClr val="C00000"/>
                </a:solidFill>
                <a:effectLst>
                  <a:glow rad="101600">
                    <a:srgbClr val="FFC000">
                      <a:alpha val="60000"/>
                    </a:srgbClr>
                  </a:glow>
                  <a:outerShdw blurRad="41275" dist="20320" dir="1800000" algn="tl" rotWithShape="0">
                    <a:srgbClr val="000000">
                      <a:alpha val="40000"/>
                    </a:srgbClr>
                  </a:outerShdw>
                </a:effectLst>
                <a:latin typeface="Berlin Sans FB Demi" panose="020E0802020502020306" pitchFamily="34" charset="0"/>
              </a:rPr>
              <a:t>Why You Need To Know Jesus</a:t>
            </a:r>
            <a:endParaRPr lang="en-US" sz="4800" b="1" dirty="0">
              <a:ln w="12700">
                <a:solidFill>
                  <a:schemeClr val="tx2">
                    <a:satMod val="155000"/>
                  </a:schemeClr>
                </a:solidFill>
                <a:prstDash val="solid"/>
              </a:ln>
              <a:solidFill>
                <a:srgbClr val="C00000"/>
              </a:solidFill>
              <a:effectLst>
                <a:glow rad="101600">
                  <a:srgbClr val="FFC000">
                    <a:alpha val="60000"/>
                  </a:srgbClr>
                </a:glow>
                <a:outerShdw blurRad="41275" dist="20320" dir="1800000" algn="tl" rotWithShape="0">
                  <a:srgbClr val="000000">
                    <a:alpha val="40000"/>
                  </a:srgbClr>
                </a:outerShdw>
              </a:effectLst>
              <a:latin typeface="Berlin Sans FB Demi" panose="020E0802020502020306" pitchFamily="34" charset="0"/>
            </a:endParaRPr>
          </a:p>
        </p:txBody>
      </p:sp>
      <p:sp>
        <p:nvSpPr>
          <p:cNvPr id="3" name="Content Placeholder 2"/>
          <p:cNvSpPr>
            <a:spLocks noGrp="1"/>
          </p:cNvSpPr>
          <p:nvPr>
            <p:ph idx="1"/>
          </p:nvPr>
        </p:nvSpPr>
        <p:spPr>
          <a:xfrm>
            <a:off x="457200" y="1600200"/>
            <a:ext cx="6172200" cy="3886200"/>
          </a:xfrm>
        </p:spPr>
        <p:txBody>
          <a:bodyPr>
            <a:noAutofit/>
          </a:bodyPr>
          <a:lstStyle/>
          <a:p>
            <a:pPr marL="742950" indent="-74295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Because there is power in His blood (Heb. 10:19-22)</a:t>
            </a:r>
          </a:p>
          <a:p>
            <a:pPr marL="742950" indent="-74295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Because there is salvation in no one else (Acts 4:12)</a:t>
            </a:r>
          </a:p>
          <a:p>
            <a:pPr marL="742950" indent="-742950">
              <a:buFont typeface="+mj-lt"/>
              <a:buAutoNum type="arabicPeriod"/>
            </a:pP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Because He is the only way to the Father </a:t>
            </a: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
            </a:r>
            <a:b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b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a:t>
            </a: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Jn. 14:6; Jn. 10:9)</a:t>
            </a:r>
          </a:p>
        </p:txBody>
      </p:sp>
    </p:spTree>
    <p:extLst>
      <p:ext uri="{BB962C8B-B14F-4D97-AF65-F5344CB8AC3E}">
        <p14:creationId xmlns:p14="http://schemas.microsoft.com/office/powerpoint/2010/main" val="40522590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172200" cy="4343400"/>
          </a:xfrm>
        </p:spPr>
        <p:txBody>
          <a:bodyPr>
            <a:normAutofit fontScale="92500"/>
          </a:bodyPr>
          <a:lstStyle/>
          <a:p>
            <a:pPr marL="742950" indent="-742950">
              <a:buFont typeface="+mj-lt"/>
              <a:buAutoNum type="arabicPeriod" startAt="4"/>
            </a:pP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Because He saves only those who obey Him (Heb. 5:9)</a:t>
            </a:r>
          </a:p>
          <a:p>
            <a:pPr marL="742950" indent="-742950">
              <a:buFont typeface="+mj-lt"/>
              <a:buAutoNum type="arabicPeriod" startAt="4"/>
            </a:pP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Because He is coming a second time to bring salvation (Heb. 9:28)</a:t>
            </a:r>
          </a:p>
          <a:p>
            <a:pPr marL="742950" indent="-742950">
              <a:buFont typeface="+mj-lt"/>
              <a:buAutoNum type="arabicPeriod" startAt="4"/>
            </a:pP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So that He will know you (Matt. </a:t>
            </a:r>
            <a:r>
              <a:rPr lang="en-US" sz="3600" dirty="0" smtClean="0">
                <a:solidFill>
                  <a:schemeClr val="bg1"/>
                </a:solidFill>
                <a:effectLst>
                  <a:outerShdw blurRad="38100" dist="38100" dir="2700000" algn="tl">
                    <a:srgbClr val="000000">
                      <a:alpha val="43137"/>
                    </a:srgbClr>
                  </a:outerShdw>
                </a:effectLst>
                <a:latin typeface="Berlin Sans FB Demi" panose="020E0802020502020306" pitchFamily="34" charset="0"/>
              </a:rPr>
              <a:t>7:21-23; 2 Tim. 2:19)</a:t>
            </a:r>
            <a:endParaRPr lang="en-US" sz="3600" dirty="0">
              <a:solidFill>
                <a:schemeClr val="bg1"/>
              </a:solidFill>
              <a:effectLst>
                <a:outerShdw blurRad="38100" dist="38100" dir="2700000" algn="tl">
                  <a:srgbClr val="000000">
                    <a:alpha val="43137"/>
                  </a:srgbClr>
                </a:outerShdw>
              </a:effectLst>
              <a:latin typeface="Berlin Sans FB Demi" panose="020E0802020502020306" pitchFamily="34" charset="0"/>
            </a:endParaRPr>
          </a:p>
        </p:txBody>
      </p:sp>
      <p:sp>
        <p:nvSpPr>
          <p:cNvPr id="6" name="Title 1"/>
          <p:cNvSpPr>
            <a:spLocks noGrp="1"/>
          </p:cNvSpPr>
          <p:nvPr>
            <p:ph type="title"/>
          </p:nvPr>
        </p:nvSpPr>
        <p:spPr/>
        <p:txBody>
          <a:bodyPr/>
          <a:lstStyle/>
          <a:p>
            <a:r>
              <a:rPr lang="en-US" sz="4800" b="1" dirty="0" smtClean="0">
                <a:ln w="12700">
                  <a:solidFill>
                    <a:schemeClr val="tx2">
                      <a:satMod val="155000"/>
                    </a:schemeClr>
                  </a:solidFill>
                  <a:prstDash val="solid"/>
                </a:ln>
                <a:solidFill>
                  <a:srgbClr val="C00000"/>
                </a:solidFill>
                <a:effectLst>
                  <a:glow rad="101600">
                    <a:srgbClr val="FFC000">
                      <a:alpha val="60000"/>
                    </a:srgbClr>
                  </a:glow>
                  <a:outerShdw blurRad="41275" dist="20320" dir="1800000" algn="tl" rotWithShape="0">
                    <a:srgbClr val="000000">
                      <a:alpha val="40000"/>
                    </a:srgbClr>
                  </a:outerShdw>
                </a:effectLst>
                <a:latin typeface="Berlin Sans FB Demi" panose="020E0802020502020306" pitchFamily="34" charset="0"/>
              </a:rPr>
              <a:t>Why You Need To Know Jesus</a:t>
            </a:r>
            <a:endParaRPr lang="en-US" sz="4800" b="1" dirty="0">
              <a:ln w="12700">
                <a:solidFill>
                  <a:schemeClr val="tx2">
                    <a:satMod val="155000"/>
                  </a:schemeClr>
                </a:solidFill>
                <a:prstDash val="solid"/>
              </a:ln>
              <a:solidFill>
                <a:srgbClr val="C00000"/>
              </a:solidFill>
              <a:effectLst>
                <a:glow rad="101600">
                  <a:srgbClr val="FFC000">
                    <a:alpha val="60000"/>
                  </a:srgbClr>
                </a:glow>
                <a:outerShdw blurRad="41275" dist="20320" dir="1800000" algn="tl" rotWithShape="0">
                  <a:srgbClr val="000000">
                    <a:alpha val="40000"/>
                  </a:srgbClr>
                </a:outerShdw>
              </a:effectLst>
              <a:latin typeface="Berlin Sans FB Demi" panose="020E0802020502020306" pitchFamily="34" charset="0"/>
            </a:endParaRPr>
          </a:p>
        </p:txBody>
      </p:sp>
    </p:spTree>
    <p:extLst>
      <p:ext uri="{BB962C8B-B14F-4D97-AF65-F5344CB8AC3E}">
        <p14:creationId xmlns:p14="http://schemas.microsoft.com/office/powerpoint/2010/main" val="25297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3690</TotalTime>
  <Words>378</Words>
  <Application>Microsoft Office PowerPoint</Application>
  <PresentationFormat>On-screen Show (4:3)</PresentationFormat>
  <Paragraphs>39</Paragraphs>
  <Slides>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Wingdings</vt:lpstr>
      <vt:lpstr>Candara</vt:lpstr>
      <vt:lpstr>Calibri</vt:lpstr>
      <vt:lpstr>Bloody</vt:lpstr>
      <vt:lpstr>Berlin Sans FB Demi</vt:lpstr>
      <vt:lpstr>1_Default Design</vt:lpstr>
      <vt:lpstr>Custom Design</vt:lpstr>
      <vt:lpstr>PowerPoint Presentation</vt:lpstr>
      <vt:lpstr>“BECAUSE”</vt:lpstr>
      <vt:lpstr>“OFFERING”</vt:lpstr>
      <vt:lpstr>“Pleased The Lord”</vt:lpstr>
      <vt:lpstr>What Pleased The Lord?</vt:lpstr>
      <vt:lpstr>Spiritual Death?</vt:lpstr>
      <vt:lpstr>“LABOR”</vt:lpstr>
      <vt:lpstr>Why You Need To Know Jesus</vt:lpstr>
      <vt:lpstr>Why You Need To Know Jesus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Of Our Sins?</dc:title>
  <dc:creator>Steven J. Wallace</dc:creator>
  <cp:lastModifiedBy>Steven J. Wallace</cp:lastModifiedBy>
  <cp:revision>50</cp:revision>
  <dcterms:created xsi:type="dcterms:W3CDTF">2015-01-15T20:43:34Z</dcterms:created>
  <dcterms:modified xsi:type="dcterms:W3CDTF">2015-01-31T01:22:30Z</dcterms:modified>
</cp:coreProperties>
</file>